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188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10/19/16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10/19/16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10/19/16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10/19/16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10/19/16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10/19/16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10/19/16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10/19/16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10/19/16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Investigative Journalism</a:t>
            </a:r>
            <a:endParaRPr lang="en-US" dirty="0"/>
          </a:p>
        </p:txBody>
      </p:sp>
      <p:sp>
        <p:nvSpPr>
          <p:cNvPr id="3" name="Subtitle 2"/>
          <p:cNvSpPr>
            <a:spLocks noGrp="1"/>
          </p:cNvSpPr>
          <p:nvPr>
            <p:ph type="subTitle" idx="1"/>
          </p:nvPr>
        </p:nvSpPr>
        <p:spPr/>
        <p:txBody>
          <a:bodyPr/>
          <a:lstStyle/>
          <a:p>
            <a:r>
              <a:rPr lang="en-US" dirty="0" smtClean="0"/>
              <a:t>Lesson 8: Harnessing Narrative and Information Writing Techniques to Engage the Reader</a:t>
            </a:r>
            <a:endParaRPr lang="en-US" dirty="0"/>
          </a:p>
        </p:txBody>
      </p:sp>
    </p:spTree>
    <p:extLst>
      <p:ext uri="{BB962C8B-B14F-4D97-AF65-F5344CB8AC3E}">
        <p14:creationId xmlns:p14="http://schemas.microsoft.com/office/powerpoint/2010/main" val="2638049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endParaRPr lang="en-US" dirty="0"/>
          </a:p>
        </p:txBody>
      </p:sp>
      <p:sp>
        <p:nvSpPr>
          <p:cNvPr id="3" name="Content Placeholder 2"/>
          <p:cNvSpPr>
            <a:spLocks noGrp="1"/>
          </p:cNvSpPr>
          <p:nvPr>
            <p:ph idx="1"/>
          </p:nvPr>
        </p:nvSpPr>
        <p:spPr/>
        <p:txBody>
          <a:bodyPr/>
          <a:lstStyle/>
          <a:p>
            <a:pPr marL="0" indent="0">
              <a:buNone/>
            </a:pPr>
            <a:r>
              <a:rPr lang="en-US" dirty="0" smtClean="0">
                <a:latin typeface="HelloFabulous"/>
                <a:cs typeface="HelloFabulous"/>
              </a:rPr>
              <a:t>Local residents– many of you have complained about the craziness of trying to park at Hy-Vee’s lot.  The truth is, it hasn’t brought out the best in our neighbors.  Honking and yelling have become customary.  Events last night illustrate how vulnerable we’ve become to thinking the worst of each other.</a:t>
            </a:r>
            <a:endParaRPr lang="en-US" dirty="0">
              <a:latin typeface="HelloFabulous"/>
              <a:cs typeface="HelloFabulous"/>
            </a:endParaRPr>
          </a:p>
        </p:txBody>
      </p:sp>
    </p:spTree>
    <p:extLst>
      <p:ext uri="{BB962C8B-B14F-4D97-AF65-F5344CB8AC3E}">
        <p14:creationId xmlns:p14="http://schemas.microsoft.com/office/powerpoint/2010/main" val="70655843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Work for Today: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You have ongoing stories now, and you’ve chosen an issue to focus on.  </a:t>
            </a:r>
          </a:p>
          <a:p>
            <a:r>
              <a:rPr lang="en-US" dirty="0" smtClean="0"/>
              <a:t>Now you need to make sure that you bring out your central ideas.</a:t>
            </a:r>
          </a:p>
          <a:p>
            <a:pPr lvl="1"/>
            <a:r>
              <a:rPr lang="en-US" dirty="0" smtClean="0"/>
              <a:t>Ask yourself, “What do I want to suggest about that issue?”</a:t>
            </a:r>
          </a:p>
          <a:p>
            <a:r>
              <a:rPr lang="en-US" dirty="0" smtClean="0"/>
              <a:t>To do this work, you might want to continue yesterday’s work, which was to use your narrative craft to highlight an issue, and you might now also move back and forth between information writing and narrative.</a:t>
            </a:r>
          </a:p>
          <a:p>
            <a:r>
              <a:rPr lang="en-US" dirty="0" smtClean="0"/>
              <a:t>You want to write well, with an eye toward maintaining your reader’s interest.</a:t>
            </a:r>
          </a:p>
          <a:p>
            <a:r>
              <a:rPr lang="en-US" dirty="0" smtClean="0"/>
              <a:t>Try several leads, some narrative and some informational.</a:t>
            </a:r>
          </a:p>
          <a:p>
            <a:r>
              <a:rPr lang="en-US" dirty="0" smtClean="0"/>
              <a:t>Add elaboration.</a:t>
            </a:r>
            <a:endParaRPr lang="en-US" dirty="0"/>
          </a:p>
        </p:txBody>
      </p:sp>
    </p:spTree>
    <p:extLst>
      <p:ext uri="{BB962C8B-B14F-4D97-AF65-F5344CB8AC3E}">
        <p14:creationId xmlns:p14="http://schemas.microsoft.com/office/powerpoint/2010/main" val="1017577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par>
                                <p:cTn id="17" presetID="55"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p:cTn id="26"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4"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p:cTn id="40"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1"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p:cTn id="47"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48"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49"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normAutofit fontScale="55000" lnSpcReduction="20000"/>
          </a:bodyPr>
          <a:lstStyle/>
          <a:p>
            <a:r>
              <a:rPr lang="en-US" dirty="0"/>
              <a:t>Find drama– the extraordinary, the community event, the hidden story in a story.</a:t>
            </a:r>
          </a:p>
          <a:p>
            <a:r>
              <a:rPr lang="en-US" dirty="0"/>
              <a:t>Observe– not just the event but the context, including listening for quotes.</a:t>
            </a:r>
          </a:p>
          <a:p>
            <a:r>
              <a:rPr lang="en-US" dirty="0"/>
              <a:t>Capture the 5Ws– who, what, when, where, why, (and how)</a:t>
            </a:r>
          </a:p>
          <a:p>
            <a:r>
              <a:rPr lang="en-US" dirty="0"/>
              <a:t>Use a journalistic tone– concise, 3</a:t>
            </a:r>
            <a:r>
              <a:rPr lang="en-US" baseline="30000" dirty="0"/>
              <a:t>rd</a:t>
            </a:r>
            <a:r>
              <a:rPr lang="en-US" dirty="0"/>
              <a:t> person, dramatic but truthful</a:t>
            </a:r>
          </a:p>
          <a:p>
            <a:r>
              <a:rPr lang="en-US" dirty="0"/>
              <a:t>Angle the story for social significance– make it matter to the community.</a:t>
            </a:r>
          </a:p>
          <a:p>
            <a:r>
              <a:rPr lang="en-US" dirty="0"/>
              <a:t>Raise the level with suggestive details, grace notes, delightful jolts, and a unified focus.</a:t>
            </a:r>
          </a:p>
          <a:p>
            <a:r>
              <a:rPr lang="en-US" dirty="0"/>
              <a:t>Seek related stories that illuminate issues that matter to the writer and to the community.</a:t>
            </a:r>
          </a:p>
          <a:p>
            <a:r>
              <a:rPr lang="en-US" dirty="0"/>
              <a:t>Use narrative craft such as action, dialogue, and setting to reveal central ideas and evoke compassion</a:t>
            </a:r>
            <a:r>
              <a:rPr lang="en-US" dirty="0" smtClean="0"/>
              <a:t>.</a:t>
            </a:r>
          </a:p>
          <a:p>
            <a:r>
              <a:rPr lang="en-US" sz="3800" b="1" dirty="0" smtClean="0"/>
              <a:t>Engage readers’ interest and move them toward a bigger truth, with narrative and information techniques.</a:t>
            </a:r>
            <a:endParaRPr lang="en-US" sz="3800" b="1" dirty="0"/>
          </a:p>
          <a:p>
            <a:endParaRPr lang="en-US" dirty="0"/>
          </a:p>
          <a:p>
            <a:endParaRPr lang="en-US" dirty="0"/>
          </a:p>
        </p:txBody>
      </p:sp>
    </p:spTree>
    <p:extLst>
      <p:ext uri="{BB962C8B-B14F-4D97-AF65-F5344CB8AC3E}">
        <p14:creationId xmlns:p14="http://schemas.microsoft.com/office/powerpoint/2010/main" val="35382684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Varying Sentence Structure to Affect Pace and Build Tension</a:t>
            </a:r>
            <a:endParaRPr lang="en-US" dirty="0"/>
          </a:p>
        </p:txBody>
      </p:sp>
      <p:sp>
        <p:nvSpPr>
          <p:cNvPr id="3" name="Content Placeholder 2"/>
          <p:cNvSpPr>
            <a:spLocks noGrp="1"/>
          </p:cNvSpPr>
          <p:nvPr>
            <p:ph idx="1"/>
          </p:nvPr>
        </p:nvSpPr>
        <p:spPr/>
        <p:txBody>
          <a:bodyPr/>
          <a:lstStyle/>
          <a:p>
            <a:r>
              <a:rPr lang="en-US" dirty="0" smtClean="0"/>
              <a:t>Make conscious decisions about the pacing of events.</a:t>
            </a:r>
          </a:p>
          <a:p>
            <a:r>
              <a:rPr lang="en-US" dirty="0" smtClean="0"/>
              <a:t>Vary the pacing to increase tension and manage time in your story.</a:t>
            </a:r>
          </a:p>
          <a:p>
            <a:endParaRPr lang="en-US" dirty="0"/>
          </a:p>
        </p:txBody>
      </p:sp>
    </p:spTree>
    <p:extLst>
      <p:ext uri="{BB962C8B-B14F-4D97-AF65-F5344CB8AC3E}">
        <p14:creationId xmlns:p14="http://schemas.microsoft.com/office/powerpoint/2010/main" val="56895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r>
              <a:rPr lang="en-US" dirty="0" smtClean="0"/>
              <a:t>In this example, the writer wants the readers to understand that the characters are getting frustrated that they can’t carry their backpacks.  </a:t>
            </a:r>
            <a:endParaRPr lang="en-US" dirty="0"/>
          </a:p>
          <a:p>
            <a:r>
              <a:rPr lang="en-US" dirty="0" smtClean="0"/>
              <a:t>A lot happens, and it happens quickly, which is the cause for tension.</a:t>
            </a:r>
          </a:p>
          <a:p>
            <a:endParaRPr lang="en-US" dirty="0"/>
          </a:p>
        </p:txBody>
      </p:sp>
    </p:spTree>
    <p:extLst>
      <p:ext uri="{BB962C8B-B14F-4D97-AF65-F5344CB8AC3E}">
        <p14:creationId xmlns:p14="http://schemas.microsoft.com/office/powerpoint/2010/main" val="28932974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Pace</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latin typeface="HelloFabulous"/>
                <a:cs typeface="HelloFabulous"/>
              </a:rPr>
              <a:t>The eighth graders rushed.  Backpacks were thrown into lockers.  “Why aren’t we allowed to carry them?” one muttered.  They gathered their materials.  The notebooks, the binders, the laptops, the pens, the books.  They turned away.  Their piles started to slip from their arms.  Slip.. Slide… CRASH.  The books, the pens, the laptops, the binders, the notebooks all hit the floor.  “I HATE this rule!” said one girl.</a:t>
            </a:r>
          </a:p>
        </p:txBody>
      </p:sp>
    </p:spTree>
    <p:extLst>
      <p:ext uri="{BB962C8B-B14F-4D97-AF65-F5344CB8AC3E}">
        <p14:creationId xmlns:p14="http://schemas.microsoft.com/office/powerpoint/2010/main" val="410051042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r>
              <a:rPr lang="en-US" dirty="0" smtClean="0"/>
              <a:t>In another part of the same writer’s story, she slows time way down.  In this part she wants to create a stuck, frozen feeling for her readers.</a:t>
            </a:r>
          </a:p>
          <a:p>
            <a:r>
              <a:rPr lang="en-US" dirty="0" smtClean="0"/>
              <a:t>She makes a few seconds feel like minutes or hours.  </a:t>
            </a:r>
          </a:p>
          <a:p>
            <a:r>
              <a:rPr lang="en-US" dirty="0" smtClean="0"/>
              <a:t>Notice how she does that by stretching every action, every words, every thought, and every detail.</a:t>
            </a:r>
            <a:endParaRPr lang="en-US" dirty="0"/>
          </a:p>
        </p:txBody>
      </p:sp>
    </p:spTree>
    <p:extLst>
      <p:ext uri="{BB962C8B-B14F-4D97-AF65-F5344CB8AC3E}">
        <p14:creationId xmlns:p14="http://schemas.microsoft.com/office/powerpoint/2010/main" val="722202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Slow Pace</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latin typeface="HelloFabulous"/>
                <a:cs typeface="HelloFabulous"/>
              </a:rPr>
              <a:t>Two minutes later, the same girls were seen entering English class.  “You’re late. You need a pass, leave your stuff here and go get one,” their teacher said.  Nothing happened for a moment. The girls looked at each other.  Then, together, they began to hand materials to their teacher.  First they passed over their laptops.  Then they handed over their notebooks.  The pile in the teacher’s arms was up to her chin.  Then they handed over their books.  The pile in the teacher’s arms began to tremble. Then they handed over their pens.  The pile began to slide.</a:t>
            </a:r>
            <a:endParaRPr lang="en-US" dirty="0">
              <a:latin typeface="HelloFabulous"/>
              <a:cs typeface="HelloFabulous"/>
            </a:endParaRPr>
          </a:p>
        </p:txBody>
      </p:sp>
    </p:spTree>
    <p:extLst>
      <p:ext uri="{BB962C8B-B14F-4D97-AF65-F5344CB8AC3E}">
        <p14:creationId xmlns:p14="http://schemas.microsoft.com/office/powerpoint/2010/main" val="28391964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Mentoring to a Published Author</a:t>
            </a:r>
            <a:endParaRPr lang="en-US" dirty="0"/>
          </a:p>
        </p:txBody>
      </p:sp>
      <p:sp>
        <p:nvSpPr>
          <p:cNvPr id="3" name="Content Placeholder 2"/>
          <p:cNvSpPr>
            <a:spLocks noGrp="1"/>
          </p:cNvSpPr>
          <p:nvPr>
            <p:ph idx="1"/>
          </p:nvPr>
        </p:nvSpPr>
        <p:spPr/>
        <p:txBody>
          <a:bodyPr/>
          <a:lstStyle/>
          <a:p>
            <a:r>
              <a:rPr lang="en-US" dirty="0" smtClean="0"/>
              <a:t>You have received copes of pieces by Michael Lewis, Thomas French, and Steven </a:t>
            </a:r>
            <a:r>
              <a:rPr lang="en-US" dirty="0" err="1" smtClean="0"/>
              <a:t>Sheinkin</a:t>
            </a:r>
            <a:r>
              <a:rPr lang="en-US" dirty="0" smtClean="0"/>
              <a:t>.  </a:t>
            </a:r>
          </a:p>
          <a:p>
            <a:r>
              <a:rPr lang="en-US" dirty="0" smtClean="0"/>
              <a:t>In these excerpts, the authors do work at the very beginning of the piece to build tension, create some foreshadowing, and stir up emotions and interest.</a:t>
            </a:r>
          </a:p>
          <a:p>
            <a:r>
              <a:rPr lang="en-US" dirty="0" smtClean="0"/>
              <a:t>You will need these for tonight’s homework.</a:t>
            </a:r>
            <a:endParaRPr lang="en-US" dirty="0"/>
          </a:p>
        </p:txBody>
      </p:sp>
    </p:spTree>
    <p:extLst>
      <p:ext uri="{BB962C8B-B14F-4D97-AF65-F5344CB8AC3E}">
        <p14:creationId xmlns:p14="http://schemas.microsoft.com/office/powerpoint/2010/main" val="13783367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normAutofit fontScale="47500" lnSpcReduction="20000"/>
          </a:bodyPr>
          <a:lstStyle/>
          <a:p>
            <a:r>
              <a:rPr lang="en-US" dirty="0"/>
              <a:t>Find drama– the extraordinary, the community event, the hidden story in a story.</a:t>
            </a:r>
          </a:p>
          <a:p>
            <a:r>
              <a:rPr lang="en-US" dirty="0"/>
              <a:t>Observe– not just the event but the context, including listening for quotes.</a:t>
            </a:r>
          </a:p>
          <a:p>
            <a:r>
              <a:rPr lang="en-US" dirty="0"/>
              <a:t>Capture the 5Ws– who, what, when, where, why, (and how)</a:t>
            </a:r>
          </a:p>
          <a:p>
            <a:r>
              <a:rPr lang="en-US" dirty="0"/>
              <a:t>Use a journalistic tone– concise, 3</a:t>
            </a:r>
            <a:r>
              <a:rPr lang="en-US" baseline="30000" dirty="0"/>
              <a:t>rd</a:t>
            </a:r>
            <a:r>
              <a:rPr lang="en-US" dirty="0"/>
              <a:t> person, dramatic but truthful</a:t>
            </a:r>
          </a:p>
          <a:p>
            <a:r>
              <a:rPr lang="en-US" dirty="0"/>
              <a:t>Angle the story for social significance– make it matter to the community.</a:t>
            </a:r>
          </a:p>
          <a:p>
            <a:r>
              <a:rPr lang="en-US" dirty="0"/>
              <a:t>Raise the level with suggestive details, grace notes, delightful jolts, and a unified focus.</a:t>
            </a:r>
          </a:p>
          <a:p>
            <a:r>
              <a:rPr lang="en-US" dirty="0"/>
              <a:t>Seek related stories that illuminate issues that matter to the writer and to the community.</a:t>
            </a:r>
          </a:p>
          <a:p>
            <a:r>
              <a:rPr lang="en-US" dirty="0" smtClean="0"/>
              <a:t>Use </a:t>
            </a:r>
            <a:r>
              <a:rPr lang="en-US" dirty="0"/>
              <a:t>narrative craft such as action, dialogue, and setting to reveal central ideas and evoke compassion.</a:t>
            </a:r>
          </a:p>
          <a:p>
            <a:r>
              <a:rPr lang="en-US" dirty="0"/>
              <a:t>Engage readers’ interest and move them toward a bigger truth, with narrative and information techniques.</a:t>
            </a:r>
          </a:p>
          <a:p>
            <a:r>
              <a:rPr lang="en-US" sz="5800" dirty="0" smtClean="0"/>
              <a:t>Apprentice to masterful writers by reading their work closely and mimicking their craft and structure.</a:t>
            </a:r>
            <a:endParaRPr lang="en-US" sz="5800" dirty="0"/>
          </a:p>
          <a:p>
            <a:endParaRPr lang="en-US" dirty="0"/>
          </a:p>
          <a:p>
            <a:endParaRPr lang="en-US" dirty="0"/>
          </a:p>
        </p:txBody>
      </p:sp>
    </p:spTree>
    <p:extLst>
      <p:ext uri="{BB962C8B-B14F-4D97-AF65-F5344CB8AC3E}">
        <p14:creationId xmlns:p14="http://schemas.microsoft.com/office/powerpoint/2010/main" val="392573902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Investigative Journalists</a:t>
            </a:r>
            <a:endParaRPr lang="en-US" dirty="0"/>
          </a:p>
        </p:txBody>
      </p:sp>
      <p:sp>
        <p:nvSpPr>
          <p:cNvPr id="3" name="Content Placeholder 2"/>
          <p:cNvSpPr>
            <a:spLocks noGrp="1"/>
          </p:cNvSpPr>
          <p:nvPr>
            <p:ph idx="1"/>
          </p:nvPr>
        </p:nvSpPr>
        <p:spPr/>
        <p:txBody>
          <a:bodyPr/>
          <a:lstStyle/>
          <a:p>
            <a:r>
              <a:rPr lang="en-US" dirty="0" smtClean="0"/>
              <a:t>As much as we think of journalists as writing the objective facts, the truth is, they also write with an angle or point of view.</a:t>
            </a:r>
          </a:p>
          <a:p>
            <a:r>
              <a:rPr lang="en-US" dirty="0" smtClean="0"/>
              <a:t>They write to reveal something they perceive or to highlight a solution to a perceived problem.</a:t>
            </a:r>
            <a:endParaRPr lang="en-US" dirty="0"/>
          </a:p>
        </p:txBody>
      </p:sp>
    </p:spTree>
    <p:extLst>
      <p:ext uri="{BB962C8B-B14F-4D97-AF65-F5344CB8AC3E}">
        <p14:creationId xmlns:p14="http://schemas.microsoft.com/office/powerpoint/2010/main" val="6502385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lnSpcReduction="10000"/>
          </a:bodyPr>
          <a:lstStyle/>
          <a:p>
            <a:r>
              <a:rPr lang="en-US" dirty="0" smtClean="0"/>
              <a:t>Independently mentor yourself to a published author. Use one of the authors provided in class today.</a:t>
            </a:r>
          </a:p>
          <a:p>
            <a:r>
              <a:rPr lang="en-US" dirty="0" smtClean="0"/>
              <a:t>Try one or two of the moves that author makes, especially in terms of moving back and forth between information and narrative writing or in writing a masterful lead.</a:t>
            </a:r>
          </a:p>
          <a:p>
            <a:r>
              <a:rPr lang="en-US" dirty="0" smtClean="0"/>
              <a:t>Come in Monday ready to show how you tried some revision or experimentation based on the author you chose.</a:t>
            </a:r>
            <a:endParaRPr lang="en-US" dirty="0"/>
          </a:p>
        </p:txBody>
      </p:sp>
    </p:spTree>
    <p:extLst>
      <p:ext uri="{BB962C8B-B14F-4D97-AF65-F5344CB8AC3E}">
        <p14:creationId xmlns:p14="http://schemas.microsoft.com/office/powerpoint/2010/main" val="27596578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Journalists Use</a:t>
            </a:r>
            <a:endParaRPr lang="en-US" dirty="0"/>
          </a:p>
        </p:txBody>
      </p:sp>
      <p:sp>
        <p:nvSpPr>
          <p:cNvPr id="3" name="Content Placeholder 2"/>
          <p:cNvSpPr>
            <a:spLocks noGrp="1"/>
          </p:cNvSpPr>
          <p:nvPr>
            <p:ph idx="1"/>
          </p:nvPr>
        </p:nvSpPr>
        <p:spPr/>
        <p:txBody>
          <a:bodyPr>
            <a:normAutofit lnSpcReduction="10000"/>
          </a:bodyPr>
          <a:lstStyle/>
          <a:p>
            <a:r>
              <a:rPr lang="en-US" dirty="0" smtClean="0"/>
              <a:t>Aim to write the story to reveal your issue.</a:t>
            </a:r>
          </a:p>
          <a:p>
            <a:r>
              <a:rPr lang="en-US" dirty="0" smtClean="0"/>
              <a:t>Explain the facts and offer information that will help the reader understand more clearly the message you want to convey.</a:t>
            </a:r>
          </a:p>
          <a:p>
            <a:r>
              <a:rPr lang="en-US" dirty="0" smtClean="0"/>
              <a:t>Build tension around the issue at hand so your readers feel how serious it is  and to sustain their interest.</a:t>
            </a:r>
          </a:p>
          <a:p>
            <a:r>
              <a:rPr lang="en-US" dirty="0" smtClean="0"/>
              <a:t>Use narrative AND information-writing techniques to build tension right from the start.</a:t>
            </a:r>
            <a:endParaRPr lang="en-US" dirty="0"/>
          </a:p>
        </p:txBody>
      </p:sp>
    </p:spTree>
    <p:extLst>
      <p:ext uri="{BB962C8B-B14F-4D97-AF65-F5344CB8AC3E}">
        <p14:creationId xmlns:p14="http://schemas.microsoft.com/office/powerpoint/2010/main" val="25314476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Qualities of Good Writing </a:t>
            </a:r>
            <a:endParaRPr lang="en-US" dirty="0"/>
          </a:p>
        </p:txBody>
      </p:sp>
      <p:sp>
        <p:nvSpPr>
          <p:cNvPr id="3" name="Content Placeholder 2"/>
          <p:cNvSpPr>
            <a:spLocks noGrp="1"/>
          </p:cNvSpPr>
          <p:nvPr>
            <p:ph idx="1"/>
          </p:nvPr>
        </p:nvSpPr>
        <p:spPr/>
        <p:txBody>
          <a:bodyPr/>
          <a:lstStyle/>
          <a:p>
            <a:r>
              <a:rPr lang="en-US" dirty="0" smtClean="0"/>
              <a:t>At the start of a piece, whether it’s narrative or information writing, a lot of the qualities of good writing will be the same.</a:t>
            </a:r>
          </a:p>
          <a:p>
            <a:pPr lvl="1"/>
            <a:r>
              <a:rPr lang="en-US" dirty="0" smtClean="0"/>
              <a:t>Engage the reader right away.</a:t>
            </a:r>
          </a:p>
          <a:p>
            <a:pPr lvl="1"/>
            <a:r>
              <a:rPr lang="en-US" dirty="0" smtClean="0"/>
              <a:t>Introduce the central idea or meaning of your piece.</a:t>
            </a:r>
          </a:p>
          <a:p>
            <a:pPr lvl="1"/>
            <a:endParaRPr lang="en-US" dirty="0"/>
          </a:p>
        </p:txBody>
      </p:sp>
    </p:spTree>
    <p:extLst>
      <p:ext uri="{BB962C8B-B14F-4D97-AF65-F5344CB8AC3E}">
        <p14:creationId xmlns:p14="http://schemas.microsoft.com/office/powerpoint/2010/main" val="20999797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latin typeface="HelloFabulous"/>
                <a:cs typeface="HelloFabulous"/>
              </a:rPr>
              <a:t>Last evening, a Peoria teenager hopped </a:t>
            </a:r>
            <a:r>
              <a:rPr lang="en-US" dirty="0" smtClean="0">
                <a:latin typeface="HelloFabulous"/>
                <a:cs typeface="HelloFabulous"/>
              </a:rPr>
              <a:t>off </a:t>
            </a:r>
            <a:r>
              <a:rPr lang="en-US" dirty="0" smtClean="0">
                <a:latin typeface="HelloFabulous"/>
                <a:cs typeface="HelloFabulous"/>
              </a:rPr>
              <a:t>his bicycle in the parking lot of the Sheridan Village Hy-Vee.  He darted, on foot, into an empty parking spot nearby.  He waited there, waving would-be parkers away from the spot that he occupied with his body. Drivers became angry that this kid was taking up a valuable parking spot.  Then people began to notice that the teen had his eyes fixed on an older woman who was standing helplessly by her car.  Two things became clear: the exasperated woman was having a hard time finding parking, and the teenager was helping a stranger in need.</a:t>
            </a:r>
            <a:endParaRPr lang="en-US" dirty="0">
              <a:latin typeface="HelloFabulous"/>
              <a:cs typeface="HelloFabulous"/>
            </a:endParaRPr>
          </a:p>
        </p:txBody>
      </p:sp>
    </p:spTree>
    <p:extLst>
      <p:ext uri="{BB962C8B-B14F-4D97-AF65-F5344CB8AC3E}">
        <p14:creationId xmlns:p14="http://schemas.microsoft.com/office/powerpoint/2010/main" val="29735889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for Leads </a:t>
            </a:r>
            <a:endParaRPr lang="en-US" dirty="0"/>
          </a:p>
        </p:txBody>
      </p:sp>
      <p:sp>
        <p:nvSpPr>
          <p:cNvPr id="3" name="Content Placeholder 2"/>
          <p:cNvSpPr>
            <a:spLocks noGrp="1"/>
          </p:cNvSpPr>
          <p:nvPr>
            <p:ph idx="1"/>
          </p:nvPr>
        </p:nvSpPr>
        <p:spPr/>
        <p:txBody>
          <a:bodyPr>
            <a:normAutofit lnSpcReduction="10000"/>
          </a:bodyPr>
          <a:lstStyle/>
          <a:p>
            <a:r>
              <a:rPr lang="en-US" dirty="0" smtClean="0"/>
              <a:t>Writers can move between information writing and narrative.</a:t>
            </a:r>
          </a:p>
          <a:p>
            <a:r>
              <a:rPr lang="en-US" dirty="0" smtClean="0"/>
              <a:t>Sometimes you offer up information to give context, or to explain things to the reader, and other times you story-tell to provide compelling examples.</a:t>
            </a:r>
          </a:p>
          <a:p>
            <a:r>
              <a:rPr lang="en-US" dirty="0" smtClean="0"/>
              <a:t>As you move across your piece, you can use both types of writing as you stay focused on building tension as a way to unify the piece, and ultimately, to build meaning.</a:t>
            </a:r>
            <a:endParaRPr lang="en-US" dirty="0"/>
          </a:p>
        </p:txBody>
      </p:sp>
    </p:spTree>
    <p:extLst>
      <p:ext uri="{BB962C8B-B14F-4D97-AF65-F5344CB8AC3E}">
        <p14:creationId xmlns:p14="http://schemas.microsoft.com/office/powerpoint/2010/main" val="18706463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Leads </a:t>
            </a:r>
            <a:endParaRPr lang="en-US" dirty="0"/>
          </a:p>
        </p:txBody>
      </p:sp>
      <p:sp>
        <p:nvSpPr>
          <p:cNvPr id="3" name="Content Placeholder 2"/>
          <p:cNvSpPr>
            <a:spLocks noGrp="1"/>
          </p:cNvSpPr>
          <p:nvPr>
            <p:ph idx="1"/>
          </p:nvPr>
        </p:nvSpPr>
        <p:spPr/>
        <p:txBody>
          <a:bodyPr>
            <a:normAutofit fontScale="92500"/>
          </a:bodyPr>
          <a:lstStyle/>
          <a:p>
            <a:r>
              <a:rPr lang="en-US" dirty="0" smtClean="0"/>
              <a:t>I am going to show you three different possible leads that I have drafted for my story.</a:t>
            </a:r>
          </a:p>
          <a:p>
            <a:r>
              <a:rPr lang="en-US" dirty="0" smtClean="0"/>
              <a:t>In each, I am trying to introduce some tension around the central issue (pressures on teens).</a:t>
            </a:r>
          </a:p>
          <a:p>
            <a:r>
              <a:rPr lang="en-US" dirty="0" smtClean="0"/>
              <a:t>Which do you think will be the most effective?</a:t>
            </a:r>
          </a:p>
          <a:p>
            <a:pPr lvl="1"/>
            <a:r>
              <a:rPr lang="en-US" dirty="0" smtClean="0"/>
              <a:t>As you read each one, think about the following:</a:t>
            </a:r>
          </a:p>
          <a:p>
            <a:pPr lvl="2"/>
            <a:r>
              <a:rPr lang="en-US" dirty="0" smtClean="0"/>
              <a:t>What work does each beginning do?</a:t>
            </a:r>
          </a:p>
          <a:p>
            <a:pPr lvl="2"/>
            <a:r>
              <a:rPr lang="en-US" dirty="0" smtClean="0"/>
              <a:t>How does it hint at the central issue in a way that builds some tension and will let me get at a bigger meaning?</a:t>
            </a:r>
            <a:endParaRPr lang="en-US" dirty="0"/>
          </a:p>
        </p:txBody>
      </p:sp>
    </p:spTree>
    <p:extLst>
      <p:ext uri="{BB962C8B-B14F-4D97-AF65-F5344CB8AC3E}">
        <p14:creationId xmlns:p14="http://schemas.microsoft.com/office/powerpoint/2010/main" val="23832377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latin typeface="HelloFabulous"/>
                <a:cs typeface="HelloFabulous"/>
              </a:rPr>
              <a:t>Recently, residents of Peoria have complained that the parking area at the Sheridan Village Hy-Vee has become too congested to park with the addition of the new Planet Fitness in the same shopping mall.  The lot, which is on the corner of Sheridan and Lake, does not have enough spaces to accommodate the people who are trying to get groceries, as well as those who are working out at Planet Fitness, or shopping at Bergner’s, which is located in the same mall. People are not always considerate of where they park, and tempers can flare when two people aim for the same spot.</a:t>
            </a:r>
            <a:endParaRPr lang="en-US" dirty="0">
              <a:latin typeface="HelloFabulous"/>
              <a:cs typeface="HelloFabulous"/>
            </a:endParaRPr>
          </a:p>
        </p:txBody>
      </p:sp>
    </p:spTree>
    <p:extLst>
      <p:ext uri="{BB962C8B-B14F-4D97-AF65-F5344CB8AC3E}">
        <p14:creationId xmlns:p14="http://schemas.microsoft.com/office/powerpoint/2010/main" val="395896987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latin typeface="HelloFabulous"/>
                <a:cs typeface="HelloFabulous"/>
              </a:rPr>
              <a:t>The evening was getting dark, and it was becoming hard to see as grocery shoppers slip their cars into the crowded parking lot.  The lights of Hy-Vee glowed overhead, reflecting on the cars as they bumped and jostled.  Slipping in between these moving vehicles, a boy darted on a bicycle.   “That’s my spot!” yelled a would-be-parker, as she narrowly missed the boy.  Panting, the boy had stopped his bike in a prime parking spot.</a:t>
            </a:r>
            <a:endParaRPr lang="en-US" dirty="0">
              <a:latin typeface="HelloFabulous"/>
              <a:cs typeface="HelloFabulous"/>
            </a:endParaRPr>
          </a:p>
        </p:txBody>
      </p:sp>
    </p:spTree>
    <p:extLst>
      <p:ext uri="{BB962C8B-B14F-4D97-AF65-F5344CB8AC3E}">
        <p14:creationId xmlns:p14="http://schemas.microsoft.com/office/powerpoint/2010/main" val="311688701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117</TotalTime>
  <Words>1673</Words>
  <Application>Microsoft Macintosh PowerPoint</Application>
  <PresentationFormat>On-screen Show (4:3)</PresentationFormat>
  <Paragraphs>84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Pushpin</vt:lpstr>
      <vt:lpstr>Investigative Journalism</vt:lpstr>
      <vt:lpstr>Investigative Journalists</vt:lpstr>
      <vt:lpstr>Techniques Journalists Use</vt:lpstr>
      <vt:lpstr>Qualities of Good Writing </vt:lpstr>
      <vt:lpstr>For Example:</vt:lpstr>
      <vt:lpstr>Techniques for Leads </vt:lpstr>
      <vt:lpstr>Possible Leads </vt:lpstr>
      <vt:lpstr>#1</vt:lpstr>
      <vt:lpstr>#2</vt:lpstr>
      <vt:lpstr>#3</vt:lpstr>
      <vt:lpstr>Your Work for Today:</vt:lpstr>
      <vt:lpstr>To Write a News Story, Journalists…</vt:lpstr>
      <vt:lpstr>Varying Sentence Structure to Affect Pace and Build Tension</vt:lpstr>
      <vt:lpstr>For Example:</vt:lpstr>
      <vt:lpstr>Quick Pace</vt:lpstr>
      <vt:lpstr>For Example:</vt:lpstr>
      <vt:lpstr>Slow Pace</vt:lpstr>
      <vt:lpstr>Mentoring to a Published Author</vt:lpstr>
      <vt:lpstr>To Write a News Story, Journalists…</vt:lpstr>
      <vt:lpstr>Homework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Investigative Journalism</dc:title>
  <dc:creator>Michael Carson</dc:creator>
  <cp:lastModifiedBy>Michael Carson</cp:lastModifiedBy>
  <cp:revision>11</cp:revision>
  <dcterms:created xsi:type="dcterms:W3CDTF">2016-10-14T00:24:18Z</dcterms:created>
  <dcterms:modified xsi:type="dcterms:W3CDTF">2016-10-19T13:24:57Z</dcterms:modified>
</cp:coreProperties>
</file>